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SemiBold" panose="020B0604020202020204" charset="0"/>
      <p:regular r:id="rId23"/>
      <p:bold r:id="rId24"/>
      <p:italic r:id="rId25"/>
      <p:boldItalic r:id="rId26"/>
    </p:embeddedFont>
    <p:embeddedFont>
      <p:font typeface="Lexen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1728">
          <p15:clr>
            <a:srgbClr val="747775"/>
          </p15:clr>
        </p15:guide>
        <p15:guide id="3" pos="403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E51"/>
    <a:srgbClr val="A78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1728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452b0687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b452b0687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30f9a48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3b30f9a48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30f9a483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3b30f9a483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30f9a483b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b30f9a483b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30f9a483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b30f9a483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30f9a483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b30f9a483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30f9a483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3b30f9a483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498ca92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3b498ca92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2f4e32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3b2f4e32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2f4e3273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3b2f4e3273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3d7cab8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b3d7cab8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2f4e3273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3b2f4e3273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2f4e3273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b2f4e3273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30f9a483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b30f9a483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30f9a4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b30f9a4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30f9a483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b30f9a483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9.png"/><Relationship Id="rId3" Type="http://schemas.openxmlformats.org/officeDocument/2006/relationships/image" Target="../media/image4.jp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4.jpg"/><Relationship Id="rId1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E5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83575" y="645626"/>
            <a:ext cx="1037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323" y="645658"/>
            <a:ext cx="563350" cy="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0" y="1828895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5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126 ans de Jeux Olympiques</a:t>
            </a:r>
            <a:endParaRPr sz="4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75475" y="3963326"/>
            <a:ext cx="12162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25" tIns="72125" rIns="72125" bIns="7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25" dirty="0">
                <a:solidFill>
                  <a:schemeClr val="accent2"/>
                </a:solidFill>
              </a:rPr>
              <a:t>Maxime</a:t>
            </a:r>
            <a:endParaRPr sz="1025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25" dirty="0">
                <a:solidFill>
                  <a:schemeClr val="accent2"/>
                </a:solidFill>
              </a:rPr>
              <a:t>BREUILLARD</a:t>
            </a:r>
            <a:endParaRPr sz="1025" dirty="0">
              <a:solidFill>
                <a:schemeClr val="accent2"/>
              </a:solidFill>
            </a:endParaRPr>
          </a:p>
        </p:txBody>
      </p:sp>
      <p:pic>
        <p:nvPicPr>
          <p:cNvPr id="62" name="Google Shape;62;p13" title="156420803844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775" y="3233726"/>
            <a:ext cx="729600" cy="72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3" title="olympic-games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000" y="4512562"/>
            <a:ext cx="594001" cy="5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096156C-350B-32DD-DAF4-464A0BBCB2DC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b="0" dirty="0">
                <a:effectLst/>
              </a:rPr>
              <a:t> </a:t>
            </a:r>
            <a:endParaRPr lang="LID4096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ATHLÈTES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DU SPORT AMATEUR AU SPORT DE HAUT NIVEAU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l="737" t="13279" r="895" b="935"/>
          <a:stretch/>
        </p:blipFill>
        <p:spPr>
          <a:xfrm>
            <a:off x="882000" y="812731"/>
            <a:ext cx="7380000" cy="3888000"/>
          </a:xfrm>
          <a:prstGeom prst="roundRect">
            <a:avLst>
              <a:gd name="adj" fmla="val 5024"/>
            </a:avLst>
          </a:prstGeom>
          <a:noFill/>
          <a:ln>
            <a:noFill/>
          </a:ln>
        </p:spPr>
      </p:pic>
      <p:pic>
        <p:nvPicPr>
          <p:cNvPr id="223" name="Google Shape;223;p22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10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DISCIPLINES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ENTRE SPÉCIALISATION SPORTIVE ET ÉQUITÉ DE GENRE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l="737" t="13615" r="895" b="804"/>
          <a:stretch/>
        </p:blipFill>
        <p:spPr>
          <a:xfrm>
            <a:off x="882000" y="805095"/>
            <a:ext cx="7380000" cy="3888000"/>
          </a:xfrm>
          <a:prstGeom prst="roundRect">
            <a:avLst>
              <a:gd name="adj" fmla="val 5241"/>
            </a:avLst>
          </a:prstGeom>
          <a:noFill/>
          <a:ln>
            <a:noFill/>
          </a:ln>
        </p:spPr>
      </p:pic>
      <p:pic>
        <p:nvPicPr>
          <p:cNvPr id="233" name="Google Shape;233;p23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11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 title="360_F_666581036_SfrNrycwJbl4OhDe8zofl3thSGhnGEKq.jpg"/>
          <p:cNvPicPr preferRelativeResize="0"/>
          <p:nvPr/>
        </p:nvPicPr>
        <p:blipFill rotWithShape="1">
          <a:blip r:embed="rId5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À TRAVERS LE MONDE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UNE UNIVERSALITÉ ILLUSOIRE ?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2" name="Google Shape;242;p24" title="2021_anneaux_olympiques_png_transparent_20210724_1834024954.png"/>
          <p:cNvPicPr preferRelativeResize="0"/>
          <p:nvPr/>
        </p:nvPicPr>
        <p:blipFill rotWithShape="1">
          <a:blip r:embed="rId6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12</a:t>
            </a:fld>
            <a:endParaRPr>
              <a:solidFill>
                <a:srgbClr val="A78442"/>
              </a:solidFill>
            </a:endParaRPr>
          </a:p>
        </p:txBody>
      </p:sp>
      <p:pic>
        <p:nvPicPr>
          <p:cNvPr id="2" name="YTDown.com_YouTube_Presentation-du-Dashboard-sur-les-Jeux-O_Media_EY76mXg9wP8_001_720p">
            <a:hlinkClick r:id="" action="ppaction://media"/>
            <a:extLst>
              <a:ext uri="{FF2B5EF4-FFF2-40B4-BE49-F238E27FC236}">
                <a16:creationId xmlns:a16="http://schemas.microsoft.com/office/drawing/2014/main" id="{FFEF68B2-EA34-DCFE-4666-5BE3A1808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5613" y="638396"/>
            <a:ext cx="7628050" cy="426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DOPAGE ET TRICHERIE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PRISE DE CONSCIENCE DE L’IMPACT GÉOPOLITIQUE SUR LE SPORT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4">
            <a:alphaModFix/>
          </a:blip>
          <a:srcRect l="513" t="13860" r="760" b="1779"/>
          <a:stretch/>
        </p:blipFill>
        <p:spPr>
          <a:xfrm>
            <a:off x="882000" y="805100"/>
            <a:ext cx="7380000" cy="388800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</p:pic>
      <p:pic>
        <p:nvPicPr>
          <p:cNvPr id="253" name="Google Shape;253;p25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13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QUELQUES CHIFFRES POUR CONCLURE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fr" sz="12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tout le continent africain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7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la France (incluant les futurs JO d’Hiver 2030)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60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pays n’ayant jamais obtenu de médailles (tous dans l’hémisphère sud)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5 000 000 000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L’audience pour les JO de Paris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12 000 000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tickets vendus pour les JO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+150%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dépassement moyen du budget initialement prévu pour chaque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5 200 000 000$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moyen par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50 000 000 000$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record pour l’organisation des JO de Sotchi en 2014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2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 title="africa (1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1038" y="1069773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 title="france (1)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1038" y="1494512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 title="world-map (2)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91038" y="1960348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 title="television (1)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1038" y="2415914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 title="ticket (1)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91038" y="2886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 title="earning (1)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91038" y="3321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 title="money-bag (1)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91038" y="378776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 title="flying-money (1)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91038" y="4258735"/>
            <a:ext cx="216000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>
            <a:spLocks noGrp="1"/>
          </p:cNvSpPr>
          <p:nvPr>
            <p:ph type="sldNum" idx="12"/>
          </p:nvPr>
        </p:nvSpPr>
        <p:spPr>
          <a:xfrm>
            <a:off x="8689525" y="97194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14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PISTES DE RÉFLEXION À PARTIR DU DASHBOARD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7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7EDAD19-10F8-0CBF-238F-794E730045F9}"/>
              </a:ext>
            </a:extLst>
          </p:cNvPr>
          <p:cNvGrpSpPr/>
          <p:nvPr/>
        </p:nvGrpSpPr>
        <p:grpSpPr>
          <a:xfrm>
            <a:off x="775892" y="1194016"/>
            <a:ext cx="7482300" cy="605781"/>
            <a:chOff x="775892" y="1194016"/>
            <a:chExt cx="7482300" cy="605781"/>
          </a:xfrm>
        </p:grpSpPr>
        <p:sp>
          <p:nvSpPr>
            <p:cNvPr id="284" name="Google Shape;284;p27"/>
            <p:cNvSpPr txBox="1"/>
            <p:nvPr/>
          </p:nvSpPr>
          <p:spPr>
            <a:xfrm>
              <a:off x="775892" y="1226197"/>
              <a:ext cx="74823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Évolutions techniques du dashboard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Ajout des nouvelles éditions et des résultats</a:t>
              </a: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Ajout &amp; analyse des JO Paralympiques</a:t>
              </a: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285" name="Google Shape;285;p27" title="dashboar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52291" y="11940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7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15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751053B-261F-4185-2EC9-8968886E0FAB}"/>
              </a:ext>
            </a:extLst>
          </p:cNvPr>
          <p:cNvGrpSpPr/>
          <p:nvPr/>
        </p:nvGrpSpPr>
        <p:grpSpPr>
          <a:xfrm>
            <a:off x="775892" y="2158764"/>
            <a:ext cx="7152168" cy="2369880"/>
            <a:chOff x="775892" y="2158764"/>
            <a:chExt cx="7152168" cy="236988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08188A9-2E0B-0EB1-BCDB-8FD9BBCB9622}"/>
                </a:ext>
              </a:extLst>
            </p:cNvPr>
            <p:cNvSpPr txBox="1"/>
            <p:nvPr/>
          </p:nvSpPr>
          <p:spPr>
            <a:xfrm>
              <a:off x="775892" y="2158764"/>
              <a:ext cx="7152168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71600" lvl="0"/>
              <a:r>
                <a:rPr lang="fr-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Nouvelles perspectives à partir du </a:t>
              </a:r>
              <a:r>
                <a:rPr lang="fr-FR" sz="1000" b="1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dashboard</a:t>
              </a:r>
              <a:endParaRPr lang="fr-FR"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/>
              <a:endParaRPr lang="fr-FR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La majorité des pays remportant le plus de médailles combinent apparemment richesse et population importante.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L’hémisphère sud semble hors course malgré un essor de l’Asie depuis la participation de la Chine.</a:t>
              </a:r>
            </a:p>
            <a:p>
              <a:pPr marL="3200400" lvl="0"/>
              <a:endParaRPr lang="fr-FR"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Universalité des Jeux olympiques</a:t>
              </a: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Analyser le palmarès des pays/continents selon l’IDH (Indice de Développement Humain) et le PIB/habitants.</a:t>
              </a:r>
            </a:p>
            <a:p>
              <a:pPr marL="1371600" lvl="0"/>
              <a:endParaRPr lang="fr-FR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Le Modèle de Revenus du CIO</a:t>
              </a: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(Droits TV et Sponsoring)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75% des revenus proviennent des droits de retransmission audiovisuelle entraînant une véritable dépendance</a:t>
              </a:r>
            </a:p>
            <a:p>
              <a:pPr marL="1371600" lvl="0"/>
              <a:endParaRPr lang="fr-FR"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Finances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Quelle est la viabilité de ce modèle face à la montée des plateformes de streaming et au désintérêt relatif des jeunes générations pour la télévision linéaire ?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286" name="Google Shape;286;p27" title="stress (1)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1752294" y="217443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MERCI DE VOTRE ATTENTION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28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 title="conversati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2250" y="2344625"/>
            <a:ext cx="839500" cy="8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16</a:t>
            </a:fld>
            <a:endParaRPr>
              <a:solidFill>
                <a:srgbClr val="A7844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9D040E-8CAE-9785-17AC-F465514A18CC}"/>
              </a:ext>
            </a:extLst>
          </p:cNvPr>
          <p:cNvSpPr txBox="1"/>
          <p:nvPr/>
        </p:nvSpPr>
        <p:spPr>
          <a:xfrm>
            <a:off x="2822463" y="3364450"/>
            <a:ext cx="34990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À VOS QUESTIONS</a:t>
            </a:r>
            <a:endParaRPr lang="fr-FR" sz="2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23D079-900F-9CFF-9352-2A2FDF04CDA9}"/>
              </a:ext>
            </a:extLst>
          </p:cNvPr>
          <p:cNvSpPr txBox="1"/>
          <p:nvPr/>
        </p:nvSpPr>
        <p:spPr>
          <a:xfrm>
            <a:off x="1919822" y="1671857"/>
            <a:ext cx="5304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MERCI POUR VOTRE ECOUTE</a:t>
            </a:r>
            <a:endParaRPr lang="fr-FR" sz="2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Pourquoi les Jeux Olympiques ? </a:t>
            </a: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Présentation du Dataset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EDA, visualisations pour explorer les pistes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OLAP, Modélisation du schéma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Dashboard : Analyse multidimensionnelle des performances olympiques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Conclusion et ouverture</a:t>
            </a:r>
            <a:endParaRPr dirty="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PROGRAMME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" name="Google Shape;74;p14" title="olympic-games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7813" y="127550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dataset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7813" y="1806381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visualisation (1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7813" y="2345856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olap (1)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7813" y="28788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business (1)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7813" y="34553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title="lightbulb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27813" y="3974294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4"/>
          <p:cNvCxnSpPr/>
          <p:nvPr/>
        </p:nvCxnSpPr>
        <p:spPr>
          <a:xfrm>
            <a:off x="2145080" y="1379303"/>
            <a:ext cx="3600" cy="2681400"/>
          </a:xfrm>
          <a:prstGeom prst="straightConnector1">
            <a:avLst/>
          </a:prstGeom>
          <a:noFill/>
          <a:ln w="9525" cap="flat" cmpd="sng">
            <a:solidFill>
              <a:srgbClr val="A784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4"/>
          <p:cNvSpPr/>
          <p:nvPr/>
        </p:nvSpPr>
        <p:spPr>
          <a:xfrm>
            <a:off x="2107273" y="1350506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107286" y="1892768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107286" y="2464268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107286" y="296524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2107286" y="354174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2107286" y="406069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4" title="2021_anneaux_olympiques_png_transparent_20210724_1834024954.png"/>
          <p:cNvPicPr preferRelativeResize="0"/>
          <p:nvPr/>
        </p:nvPicPr>
        <p:blipFill rotWithShape="1">
          <a:blip r:embed="rId10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2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24670" y="612148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885808" y="711524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POURQUOI LES JEUX OLYMPIQUES ?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" name="Google Shape;102;p15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3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371FC55-F2A7-7BFF-7B55-FC9675CCDCAC}"/>
              </a:ext>
            </a:extLst>
          </p:cNvPr>
          <p:cNvGrpSpPr/>
          <p:nvPr/>
        </p:nvGrpSpPr>
        <p:grpSpPr>
          <a:xfrm>
            <a:off x="1248313" y="1134925"/>
            <a:ext cx="4737817" cy="360000"/>
            <a:chOff x="1248313" y="1134925"/>
            <a:chExt cx="4737817" cy="360000"/>
          </a:xfrm>
        </p:grpSpPr>
        <p:pic>
          <p:nvPicPr>
            <p:cNvPr id="98" name="Google Shape;98;p15" title="passionate (1)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48313" y="11349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C6D24349-ED8E-F434-7A10-CC82FAE02BD6}"/>
                </a:ext>
              </a:extLst>
            </p:cNvPr>
            <p:cNvSpPr txBox="1"/>
            <p:nvPr/>
          </p:nvSpPr>
          <p:spPr>
            <a:xfrm>
              <a:off x="1669311" y="1176425"/>
              <a:ext cx="431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thème qui me passionne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D83883-9612-C631-61F8-C1EDDD8192B9}"/>
              </a:ext>
            </a:extLst>
          </p:cNvPr>
          <p:cNvGrpSpPr/>
          <p:nvPr/>
        </p:nvGrpSpPr>
        <p:grpSpPr>
          <a:xfrm>
            <a:off x="1248313" y="1849379"/>
            <a:ext cx="5857780" cy="1335389"/>
            <a:chOff x="1248313" y="1849379"/>
            <a:chExt cx="5857780" cy="133538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40FB539-E5F2-96A6-9878-38D61475DC74}"/>
                </a:ext>
              </a:extLst>
            </p:cNvPr>
            <p:cNvGrpSpPr/>
            <p:nvPr/>
          </p:nvGrpSpPr>
          <p:grpSpPr>
            <a:xfrm>
              <a:off x="1248313" y="1849379"/>
              <a:ext cx="5857780" cy="360000"/>
              <a:chOff x="1248313" y="1849379"/>
              <a:chExt cx="5857780" cy="360000"/>
            </a:xfrm>
          </p:grpSpPr>
          <p:pic>
            <p:nvPicPr>
              <p:cNvPr id="99" name="Google Shape;99;p15" title="meeting (1)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248313" y="1849379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05258B4-F5F0-14C4-1AB7-4CA63B1BF489}"/>
                  </a:ext>
                </a:extLst>
              </p:cNvPr>
              <p:cNvSpPr txBox="1"/>
              <p:nvPr/>
            </p:nvSpPr>
            <p:spPr>
              <a:xfrm>
                <a:off x="1669311" y="1890879"/>
                <a:ext cx="54367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Un sujet qui parle</a:t>
                </a:r>
                <a:r>
                  <a:rPr lang="fr-FR" sz="1200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 à une majorité de personnes à travers le monde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2DD9BBF-CEDA-0B06-ADE4-57A708DFAE8B}"/>
                </a:ext>
              </a:extLst>
            </p:cNvPr>
            <p:cNvGrpSpPr/>
            <p:nvPr/>
          </p:nvGrpSpPr>
          <p:grpSpPr>
            <a:xfrm>
              <a:off x="1303134" y="2658455"/>
              <a:ext cx="5802959" cy="526313"/>
              <a:chOff x="1303134" y="2658455"/>
              <a:chExt cx="5802959" cy="526313"/>
            </a:xfrm>
          </p:grpSpPr>
          <p:pic>
            <p:nvPicPr>
              <p:cNvPr id="100" name="Google Shape;100;p15" title="eiffel-tower (1).png"/>
              <p:cNvPicPr preferRelativeResize="0"/>
              <p:nvPr/>
            </p:nvPicPr>
            <p:blipFill rotWithShape="1">
              <a:blip r:embed="rId8">
                <a:alphaModFix/>
              </a:blip>
              <a:srcRect r="30449"/>
              <a:stretch/>
            </p:blipFill>
            <p:spPr>
              <a:xfrm>
                <a:off x="1303134" y="2658455"/>
                <a:ext cx="250374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06CC6AF-9E48-8325-DEC5-0A3363B0C063}"/>
                  </a:ext>
                </a:extLst>
              </p:cNvPr>
              <p:cNvSpPr txBox="1"/>
              <p:nvPr/>
            </p:nvSpPr>
            <p:spPr>
              <a:xfrm>
                <a:off x="1669311" y="2723103"/>
                <a:ext cx="54367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Audience estimée pour les JO de Paris 2024</a:t>
                </a:r>
              </a:p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	</a:t>
                </a:r>
                <a:r>
                  <a:rPr lang="fr-FR" sz="1050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≈ 5 milliards de personnes </a:t>
                </a:r>
              </a:p>
            </p:txBody>
          </p:sp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7A5703-9D39-304D-5433-DE54AB44A630}"/>
              </a:ext>
            </a:extLst>
          </p:cNvPr>
          <p:cNvGrpSpPr/>
          <p:nvPr/>
        </p:nvGrpSpPr>
        <p:grpSpPr>
          <a:xfrm>
            <a:off x="1248313" y="3550170"/>
            <a:ext cx="7418103" cy="625764"/>
            <a:chOff x="1248313" y="3550170"/>
            <a:chExt cx="7418103" cy="625764"/>
          </a:xfrm>
        </p:grpSpPr>
        <p:pic>
          <p:nvPicPr>
            <p:cNvPr id="101" name="Google Shape;101;p15" title="data (1)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48313" y="355017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238542A-0F0E-61C2-CEB7-CAC012F667BA}"/>
                </a:ext>
              </a:extLst>
            </p:cNvPr>
            <p:cNvSpPr txBox="1"/>
            <p:nvPr/>
          </p:nvSpPr>
          <p:spPr>
            <a:xfrm>
              <a:off x="1672325" y="3575770"/>
              <a:ext cx="69940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défi technique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	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Manipuler des </a:t>
              </a:r>
              <a:r>
                <a:rPr lang="fr-FR" sz="900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datasets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massifs et variés dans le temps pour en extraire des insights pertinents</a:t>
              </a:r>
            </a:p>
            <a:p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	Effectuer du </a:t>
              </a:r>
              <a:r>
                <a:rPr lang="fr-FR" sz="900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scraping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pour extraire des données spécifiques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PARCOURS DES DONNÉES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5109C8B-DAA5-ABCE-1EE9-0A6CC934CC24}"/>
              </a:ext>
            </a:extLst>
          </p:cNvPr>
          <p:cNvGrpSpPr/>
          <p:nvPr/>
        </p:nvGrpSpPr>
        <p:grpSpPr>
          <a:xfrm>
            <a:off x="2831431" y="1383637"/>
            <a:ext cx="3225976" cy="536401"/>
            <a:chOff x="2831431" y="1383637"/>
            <a:chExt cx="3225976" cy="536401"/>
          </a:xfrm>
        </p:grpSpPr>
        <p:pic>
          <p:nvPicPr>
            <p:cNvPr id="114" name="Google Shape;114;p16" title="folder (2).png"/>
            <p:cNvPicPr preferRelativeResize="0"/>
            <p:nvPr/>
          </p:nvPicPr>
          <p:blipFill rotWithShape="1">
            <a:blip r:embed="rId6">
              <a:alphaModFix/>
            </a:blip>
            <a:srcRect l="189" r="179"/>
            <a:stretch/>
          </p:blipFill>
          <p:spPr>
            <a:xfrm>
              <a:off x="2831431" y="1425289"/>
              <a:ext cx="44114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 title="mapshaper.png"/>
            <p:cNvPicPr preferRelativeResize="0"/>
            <p:nvPr/>
          </p:nvPicPr>
          <p:blipFill rotWithShape="1">
            <a:blip r:embed="rId7">
              <a:alphaModFix/>
            </a:blip>
            <a:srcRect l="16565" r="16558"/>
            <a:stretch/>
          </p:blipFill>
          <p:spPr>
            <a:xfrm>
              <a:off x="4154444" y="1425305"/>
              <a:ext cx="442800" cy="44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 title="3962382-200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14607" y="1425305"/>
              <a:ext cx="442800" cy="44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3414869" y="1309375"/>
              <a:ext cx="536401" cy="68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4837732" y="1309375"/>
              <a:ext cx="536401" cy="68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6"/>
            <p:cNvSpPr txBox="1"/>
            <p:nvPr/>
          </p:nvSpPr>
          <p:spPr>
            <a:xfrm>
              <a:off x="3343811" y="1425290"/>
              <a:ext cx="6444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4664769" y="1425299"/>
              <a:ext cx="834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reformatage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640B1E0-3894-C289-8DCC-D2999A217CB1}"/>
              </a:ext>
            </a:extLst>
          </p:cNvPr>
          <p:cNvGrpSpPr/>
          <p:nvPr/>
        </p:nvGrpSpPr>
        <p:grpSpPr>
          <a:xfrm>
            <a:off x="1287382" y="2436237"/>
            <a:ext cx="4789722" cy="1323626"/>
            <a:chOff x="1287382" y="2436237"/>
            <a:chExt cx="4789722" cy="1323626"/>
          </a:xfrm>
        </p:grpSpPr>
        <p:pic>
          <p:nvPicPr>
            <p:cNvPr id="112" name="Google Shape;112;p16" title="social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87382" y="3242208"/>
              <a:ext cx="44279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 title="folder (2).png"/>
            <p:cNvPicPr preferRelativeResize="0"/>
            <p:nvPr/>
          </p:nvPicPr>
          <p:blipFill rotWithShape="1">
            <a:blip r:embed="rId6">
              <a:alphaModFix/>
            </a:blip>
            <a:srcRect l="189" r="179"/>
            <a:stretch/>
          </p:blipFill>
          <p:spPr>
            <a:xfrm>
              <a:off x="2609169" y="2815799"/>
              <a:ext cx="44114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830599" y="3093259"/>
              <a:ext cx="44279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 title="pngwing.com (1)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87382" y="2497276"/>
              <a:ext cx="442798" cy="442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 title="arrow (2)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2942625">
              <a:off x="1961145" y="3098626"/>
              <a:ext cx="537347" cy="537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6" title="curved-arrow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3000003">
              <a:off x="1961146" y="2499839"/>
              <a:ext cx="537346" cy="537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4142649" y="2015862"/>
              <a:ext cx="536399" cy="214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6"/>
            <p:cNvSpPr txBox="1"/>
            <p:nvPr/>
          </p:nvSpPr>
          <p:spPr>
            <a:xfrm>
              <a:off x="1856236" y="2436237"/>
              <a:ext cx="6444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collecte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1866512" y="3399863"/>
              <a:ext cx="644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web scraping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3343775" y="2749607"/>
              <a:ext cx="19071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import, nettoyage, transformation et exploration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35" name="Google Shape;135;p16" title="python.png"/>
            <p:cNvPicPr preferRelativeResize="0"/>
            <p:nvPr/>
          </p:nvPicPr>
          <p:blipFill rotWithShape="1">
            <a:blip r:embed="rId15">
              <a:alphaModFix/>
            </a:blip>
            <a:srcRect l="189" r="179"/>
            <a:stretch/>
          </p:blipFill>
          <p:spPr>
            <a:xfrm>
              <a:off x="5635953" y="2864714"/>
              <a:ext cx="441151" cy="442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4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8311EA2-E8B9-27D6-4274-50C8A5D43692}"/>
              </a:ext>
            </a:extLst>
          </p:cNvPr>
          <p:cNvGrpSpPr/>
          <p:nvPr/>
        </p:nvGrpSpPr>
        <p:grpSpPr>
          <a:xfrm>
            <a:off x="6148277" y="1380338"/>
            <a:ext cx="1708341" cy="1973984"/>
            <a:chOff x="6148277" y="1380338"/>
            <a:chExt cx="1708341" cy="1973984"/>
          </a:xfrm>
        </p:grpSpPr>
        <p:pic>
          <p:nvPicPr>
            <p:cNvPr id="120" name="Google Shape;120;p1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413820" y="2864727"/>
              <a:ext cx="442798" cy="442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6478082" y="2513809"/>
              <a:ext cx="536401" cy="114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6"/>
            <p:cNvSpPr txBox="1"/>
            <p:nvPr/>
          </p:nvSpPr>
          <p:spPr>
            <a:xfrm>
              <a:off x="6148277" y="2641790"/>
              <a:ext cx="11058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Construction modèle OLAP et dashboard final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34" name="Google Shape;134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8192160">
              <a:off x="6532796" y="1380338"/>
              <a:ext cx="536401" cy="172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32;p16">
              <a:extLst>
                <a:ext uri="{FF2B5EF4-FFF2-40B4-BE49-F238E27FC236}">
                  <a16:creationId xmlns:a16="http://schemas.microsoft.com/office/drawing/2014/main" id="{B309610D-20BB-2A2B-EA34-5DEAFAF89E81}"/>
                </a:ext>
              </a:extLst>
            </p:cNvPr>
            <p:cNvSpPr txBox="1"/>
            <p:nvPr/>
          </p:nvSpPr>
          <p:spPr>
            <a:xfrm rot="2735646">
              <a:off x="6284366" y="1977388"/>
              <a:ext cx="1068807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appage carte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 title="360_F_666581036_SfrNrycwJbl4OhDe8zofl3thSGhnGEKq.jpg"/>
          <p:cNvPicPr preferRelativeResize="0"/>
          <p:nvPr/>
        </p:nvPicPr>
        <p:blipFill rotWithShape="1">
          <a:blip r:embed="rId5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473675" y="739550"/>
            <a:ext cx="35424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5021425" y="739550"/>
            <a:ext cx="35424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7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962" y="2010150"/>
            <a:ext cx="442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4153475" y="2476838"/>
            <a:ext cx="773700" cy="546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4B10424-7062-5786-E3BA-9A2FB36B6AC7}"/>
              </a:ext>
            </a:extLst>
          </p:cNvPr>
          <p:cNvGrpSpPr/>
          <p:nvPr/>
        </p:nvGrpSpPr>
        <p:grpSpPr>
          <a:xfrm>
            <a:off x="389850" y="739550"/>
            <a:ext cx="3673800" cy="4020900"/>
            <a:chOff x="389850" y="739550"/>
            <a:chExt cx="3673800" cy="4020900"/>
          </a:xfrm>
        </p:grpSpPr>
        <p:sp>
          <p:nvSpPr>
            <p:cNvPr id="143" name="Google Shape;143;p17"/>
            <p:cNvSpPr txBox="1"/>
            <p:nvPr/>
          </p:nvSpPr>
          <p:spPr>
            <a:xfrm>
              <a:off x="389850" y="739550"/>
              <a:ext cx="3673800" cy="40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Récupération des données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11 tables | </a:t>
              </a: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6 via Kaggle - 5 par scraping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483 740 lignes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88 colonnes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Fichier Json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Limites des continents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Affinage via Mapshaper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Scraping de données sur Wikipedia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149" name="Google Shape;149;p17" title="data-collection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3963" y="16501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 title="json-fil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3963" y="25582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7" title="crawling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33963" y="33646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1751530-9BB4-6D46-6A01-A568F7F50297}"/>
              </a:ext>
            </a:extLst>
          </p:cNvPr>
          <p:cNvGrpSpPr/>
          <p:nvPr/>
        </p:nvGrpSpPr>
        <p:grpSpPr>
          <a:xfrm>
            <a:off x="5021425" y="739550"/>
            <a:ext cx="3542400" cy="4020900"/>
            <a:chOff x="5021425" y="739550"/>
            <a:chExt cx="3542400" cy="4020900"/>
          </a:xfrm>
        </p:grpSpPr>
        <p:sp>
          <p:nvSpPr>
            <p:cNvPr id="146" name="Google Shape;146;p17"/>
            <p:cNvSpPr txBox="1"/>
            <p:nvPr/>
          </p:nvSpPr>
          <p:spPr>
            <a:xfrm>
              <a:off x="5021425" y="739550"/>
              <a:ext cx="3542400" cy="40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Nettoyage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1208 doublons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 table “Results”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7 colonnes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Création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Dataframe sport_event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Clés de jointure 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Valeur calculée 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Uniformisation des éditions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Le cas de 1956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Premières visualisations EDA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Enregistrement des fichiers .csv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152" name="Google Shape;152;p17" title="delete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56763" y="11802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 title="merging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356763" y="20883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 title="spreadsheet-column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356763" y="29265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 title="data-chart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356763" y="35361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7" title="diskette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56763" y="40822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17" title="2021_anneaux_olympiques_png_transparent_20210724_1834024954.png"/>
          <p:cNvPicPr preferRelativeResize="0"/>
          <p:nvPr/>
        </p:nvPicPr>
        <p:blipFill rotWithShape="1">
          <a:blip r:embed="rId1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5</a:t>
            </a:fld>
            <a:endParaRPr>
              <a:solidFill>
                <a:srgbClr val="A7844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BFFDC6-A4AE-D6CF-3A0F-090BFDBB1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9">
        <p:fade/>
      </p:transition>
    </mc:Choice>
    <mc:Fallback xmlns="">
      <p:transition spd="med" advTm="1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EXPLORATOIRE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ORIENTATIONS RETENUES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" name="Google Shape;166;p18" title="new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550" y="739556"/>
            <a:ext cx="3077725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 title="heatma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225" y="2819887"/>
            <a:ext cx="3078000" cy="21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 title="gend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125" y="2819875"/>
            <a:ext cx="3077725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title="outpu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6222" y="841812"/>
            <a:ext cx="3078001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 title="2021_anneaux_olympiques_png_transparent_20210724_1834024954.png"/>
          <p:cNvPicPr preferRelativeResize="0"/>
          <p:nvPr/>
        </p:nvPicPr>
        <p:blipFill rotWithShape="1">
          <a:blip r:embed="rId8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6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E1DFDD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t="635"/>
          <a:stretch/>
        </p:blipFill>
        <p:spPr>
          <a:xfrm>
            <a:off x="2174725" y="805008"/>
            <a:ext cx="4794576" cy="3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7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ANALYSE MULTIDIMENSIONNELLE DES JEUX OLYMPIQUES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0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0"/>
          <p:cNvCxnSpPr/>
          <p:nvPr/>
        </p:nvCxnSpPr>
        <p:spPr>
          <a:xfrm flipH="1">
            <a:off x="1747775" y="1647700"/>
            <a:ext cx="2700" cy="2232000"/>
          </a:xfrm>
          <a:prstGeom prst="straightConnector1">
            <a:avLst/>
          </a:prstGeom>
          <a:noFill/>
          <a:ln w="9525" cap="flat" cmpd="sng">
            <a:solidFill>
              <a:srgbClr val="A784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8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68957CA-6318-2E46-A82C-8EEE283BE467}"/>
              </a:ext>
            </a:extLst>
          </p:cNvPr>
          <p:cNvGrpSpPr/>
          <p:nvPr/>
        </p:nvGrpSpPr>
        <p:grpSpPr>
          <a:xfrm>
            <a:off x="1709518" y="1542700"/>
            <a:ext cx="4464900" cy="276999"/>
            <a:chOff x="1709518" y="1542700"/>
            <a:chExt cx="4464900" cy="276999"/>
          </a:xfrm>
        </p:grpSpPr>
        <p:sp>
          <p:nvSpPr>
            <p:cNvPr id="201" name="Google Shape;201;p20"/>
            <p:cNvSpPr/>
            <p:nvPr/>
          </p:nvSpPr>
          <p:spPr>
            <a:xfrm>
              <a:off x="1709518" y="162909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6" name="Google Shape;196;p20" title="dashboar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96188" y="1542700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A31FD77-BE86-CB12-17B7-06E07A045519}"/>
                </a:ext>
              </a:extLst>
            </p:cNvPr>
            <p:cNvSpPr txBox="1"/>
            <p:nvPr/>
          </p:nvSpPr>
          <p:spPr>
            <a:xfrm>
              <a:off x="2226195" y="1542700"/>
              <a:ext cx="3948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Synthèse et chiffres clés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de 126 ans d’Olympisme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826776-9529-9F87-06EF-432AD83E89AD}"/>
              </a:ext>
            </a:extLst>
          </p:cNvPr>
          <p:cNvGrpSpPr/>
          <p:nvPr/>
        </p:nvGrpSpPr>
        <p:grpSpPr>
          <a:xfrm>
            <a:off x="1709518" y="2090739"/>
            <a:ext cx="5209862" cy="278068"/>
            <a:chOff x="1709518" y="2090739"/>
            <a:chExt cx="5209862" cy="278068"/>
          </a:xfrm>
        </p:grpSpPr>
        <p:sp>
          <p:nvSpPr>
            <p:cNvPr id="204" name="Google Shape;204;p20"/>
            <p:cNvSpPr/>
            <p:nvPr/>
          </p:nvSpPr>
          <p:spPr>
            <a:xfrm>
              <a:off x="1709518" y="217714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7" name="Google Shape;197;p20" title="abs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96188" y="20907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6B81BEE-F1CC-CC17-8315-B94E13477789}"/>
                </a:ext>
              </a:extLst>
            </p:cNvPr>
            <p:cNvSpPr txBox="1"/>
            <p:nvPr/>
          </p:nvSpPr>
          <p:spPr>
            <a:xfrm>
              <a:off x="2241024" y="2091808"/>
              <a:ext cx="4678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Evolution des athlètes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à travers les différentes éditions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885F26A-3344-9995-46B6-1AD186116558}"/>
              </a:ext>
            </a:extLst>
          </p:cNvPr>
          <p:cNvGrpSpPr/>
          <p:nvPr/>
        </p:nvGrpSpPr>
        <p:grpSpPr>
          <a:xfrm>
            <a:off x="1709518" y="2633639"/>
            <a:ext cx="5724964" cy="276999"/>
            <a:chOff x="1709518" y="2633639"/>
            <a:chExt cx="5724964" cy="276999"/>
          </a:xfrm>
        </p:grpSpPr>
        <p:sp>
          <p:nvSpPr>
            <p:cNvPr id="203" name="Google Shape;203;p20"/>
            <p:cNvSpPr/>
            <p:nvPr/>
          </p:nvSpPr>
          <p:spPr>
            <a:xfrm>
              <a:off x="1709518" y="2714922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0" title="triathlon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96188" y="26336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BC606E5-2AA2-279A-E585-14671B0C76D9}"/>
                </a:ext>
              </a:extLst>
            </p:cNvPr>
            <p:cNvSpPr txBox="1"/>
            <p:nvPr/>
          </p:nvSpPr>
          <p:spPr>
            <a:xfrm>
              <a:off x="2241024" y="2633639"/>
              <a:ext cx="51934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Multiplication des disciplines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pour une spécialisation sportive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8B34E02-72F0-9DB8-75DE-8DBC4AE61D29}"/>
              </a:ext>
            </a:extLst>
          </p:cNvPr>
          <p:cNvGrpSpPr/>
          <p:nvPr/>
        </p:nvGrpSpPr>
        <p:grpSpPr>
          <a:xfrm>
            <a:off x="1709518" y="3175470"/>
            <a:ext cx="6600931" cy="276999"/>
            <a:chOff x="1709518" y="3175470"/>
            <a:chExt cx="6600931" cy="276999"/>
          </a:xfrm>
        </p:grpSpPr>
        <p:sp>
          <p:nvSpPr>
            <p:cNvPr id="202" name="Google Shape;202;p20"/>
            <p:cNvSpPr/>
            <p:nvPr/>
          </p:nvSpPr>
          <p:spPr>
            <a:xfrm>
              <a:off x="1709518" y="326294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9" name="Google Shape;199;p20" title="world-map (2)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96188" y="31765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38C90D4-F800-DA73-31E3-D216BC46AD57}"/>
                </a:ext>
              </a:extLst>
            </p:cNvPr>
            <p:cNvSpPr txBox="1"/>
            <p:nvPr/>
          </p:nvSpPr>
          <p:spPr>
            <a:xfrm>
              <a:off x="2226195" y="3175470"/>
              <a:ext cx="6084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palmarès très inégalitaire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entre le nord et le sud, avec un focus par pays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B712B8-2AFC-C633-3790-27172EA99781}"/>
              </a:ext>
            </a:extLst>
          </p:cNvPr>
          <p:cNvGrpSpPr/>
          <p:nvPr/>
        </p:nvGrpSpPr>
        <p:grpSpPr>
          <a:xfrm>
            <a:off x="1709518" y="3745130"/>
            <a:ext cx="6911041" cy="280939"/>
            <a:chOff x="1709518" y="3745130"/>
            <a:chExt cx="6911041" cy="280939"/>
          </a:xfrm>
        </p:grpSpPr>
        <p:sp>
          <p:nvSpPr>
            <p:cNvPr id="195" name="Google Shape;195;p20"/>
            <p:cNvSpPr/>
            <p:nvPr/>
          </p:nvSpPr>
          <p:spPr>
            <a:xfrm>
              <a:off x="1709518" y="3831518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0" name="Google Shape;200;p20" title="steroid (4)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96188" y="3745130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CC2DA35-8739-8FB3-DF9C-73C1B9E7732A}"/>
                </a:ext>
              </a:extLst>
            </p:cNvPr>
            <p:cNvSpPr txBox="1"/>
            <p:nvPr/>
          </p:nvSpPr>
          <p:spPr>
            <a:xfrm>
              <a:off x="2241024" y="3749070"/>
              <a:ext cx="6379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Dopage &amp; tricherie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: Prise de conscience de l’impact géopolitique sur le sport ?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 l="590" t="13978" r="974" b="1095"/>
          <a:stretch/>
        </p:blipFill>
        <p:spPr>
          <a:xfrm>
            <a:off x="870600" y="805100"/>
            <a:ext cx="7380000" cy="3888000"/>
          </a:xfrm>
          <a:prstGeom prst="roundRect">
            <a:avLst>
              <a:gd name="adj" fmla="val 5582"/>
            </a:avLst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9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613</Words>
  <Application>Microsoft Office PowerPoint</Application>
  <PresentationFormat>Affichage à l'écran (16:9)</PresentationFormat>
  <Paragraphs>153</Paragraphs>
  <Slides>16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Courier New</vt:lpstr>
      <vt:lpstr>Lexend</vt:lpstr>
      <vt:lpstr>Arial</vt:lpstr>
      <vt:lpstr>Inter</vt:lpstr>
      <vt:lpstr>Inter SemiBold</vt:lpstr>
      <vt:lpstr>Simple Light</vt:lpstr>
      <vt:lpstr>Your Tech Bootcamp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Maxime Breuillard</cp:lastModifiedBy>
  <cp:revision>4</cp:revision>
  <dcterms:modified xsi:type="dcterms:W3CDTF">2026-01-11T16:50:59Z</dcterms:modified>
</cp:coreProperties>
</file>